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6"/>
  </p:notesMasterIdLst>
  <p:handoutMasterIdLst>
    <p:handoutMasterId r:id="rId17"/>
  </p:handoutMasterIdLst>
  <p:sldIdLst>
    <p:sldId id="547" r:id="rId2"/>
    <p:sldId id="550" r:id="rId3"/>
    <p:sldId id="563" r:id="rId4"/>
    <p:sldId id="570" r:id="rId5"/>
    <p:sldId id="574" r:id="rId6"/>
    <p:sldId id="584" r:id="rId7"/>
    <p:sldId id="582" r:id="rId8"/>
    <p:sldId id="590" r:id="rId9"/>
    <p:sldId id="595" r:id="rId10"/>
    <p:sldId id="573" r:id="rId11"/>
    <p:sldId id="562" r:id="rId12"/>
    <p:sldId id="554" r:id="rId13"/>
    <p:sldId id="552" r:id="rId14"/>
    <p:sldId id="553" r:id="rId15"/>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563"/>
            <p14:sldId id="570"/>
            <p14:sldId id="574"/>
            <p14:sldId id="584"/>
            <p14:sldId id="582"/>
            <p14:sldId id="590"/>
            <p14:sldId id="595"/>
            <p14:sldId id="573"/>
            <p14:sldId id="562"/>
            <p14:sldId id="554"/>
            <p14:sldId id="552"/>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F9900"/>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4" autoAdjust="0"/>
    <p:restoredTop sz="94660"/>
  </p:normalViewPr>
  <p:slideViewPr>
    <p:cSldViewPr>
      <p:cViewPr varScale="1">
        <p:scale>
          <a:sx n="109" d="100"/>
          <a:sy n="109" d="100"/>
        </p:scale>
        <p:origin x="1650" y="240"/>
      </p:cViewPr>
      <p:guideLst>
        <p:guide orient="horz" pos="2160"/>
        <p:guide pos="2880"/>
      </p:guideLst>
    </p:cSldViewPr>
  </p:slideViewPr>
  <p:notesTextViewPr>
    <p:cViewPr>
      <p:scale>
        <a:sx n="100" d="100"/>
        <a:sy n="100" d="100"/>
      </p:scale>
      <p:origin x="0" y="0"/>
    </p:cViewPr>
  </p:notesTextViewPr>
  <p:notesViewPr>
    <p:cSldViewPr>
      <p:cViewPr varScale="1">
        <p:scale>
          <a:sx n="76" d="100"/>
          <a:sy n="76" d="100"/>
        </p:scale>
        <p:origin x="-1590"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2019-10-24</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10/24/2019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012160" y="5576753"/>
            <a:ext cx="2952328"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hiren.patel@uwaterloo.ca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The </a:t>
            </a: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rPr>
              <a:t>const</a:t>
            </a: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 keyword: keeping data safe</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plusplus.com/doc/tutorial/constants/" TargetMode="External"/><Relationship Id="rId2" Type="http://schemas.openxmlformats.org/officeDocument/2006/relationships/hyperlink" Target="https://en.wikipedia.org/wiki/Const_(computer_programming)" TargetMode="External"/><Relationship Id="rId1" Type="http://schemas.openxmlformats.org/officeDocument/2006/relationships/slideLayout" Target="../slideLayouts/slideLayout2.xml"/><Relationship Id="rId4" Type="http://schemas.openxmlformats.org/officeDocument/2006/relationships/hyperlink" Target="http://www.dietmar-kuehl.de/mirror/c++-faq/const-correctness.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smtClean="0"/>
              <a:t>The </a:t>
            </a:r>
            <a:r>
              <a:rPr lang="en-CA" dirty="0" smtClean="0">
                <a:latin typeface="Consolas" panose="020B0609020204030204" pitchFamily="49" charset="0"/>
                <a:cs typeface="Consolas" panose="020B0609020204030204" pitchFamily="49" charset="0"/>
              </a:rPr>
              <a:t>const</a:t>
            </a:r>
            <a:r>
              <a:rPr lang="en-CA" dirty="0" smtClean="0"/>
              <a:t> keyword:</a:t>
            </a:r>
            <a:br>
              <a:rPr lang="en-CA" dirty="0" smtClean="0"/>
            </a:br>
            <a:r>
              <a:rPr lang="en-CA" dirty="0" smtClean="0"/>
              <a:t>keeping data safe</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Synopsis</a:t>
            </a:r>
            <a:endParaRPr lang="en-CA" dirty="0"/>
          </a:p>
        </p:txBody>
      </p:sp>
      <p:sp>
        <p:nvSpPr>
          <p:cNvPr id="3" name="Content Placeholder 2"/>
          <p:cNvSpPr>
            <a:spLocks noGrp="1"/>
          </p:cNvSpPr>
          <p:nvPr>
            <p:ph idx="1"/>
          </p:nvPr>
        </p:nvSpPr>
        <p:spPr/>
        <p:txBody>
          <a:bodyPr/>
          <a:lstStyle/>
          <a:p>
            <a:r>
              <a:rPr lang="en-CA" dirty="0" smtClean="0"/>
              <a:t>A perfectly functioning program that uses </a:t>
            </a:r>
            <a:r>
              <a:rPr lang="en-CA" dirty="0" smtClean="0">
                <a:latin typeface="Consolas" panose="020B0609020204030204" pitchFamily="49" charset="0"/>
                <a:cs typeface="Consolas" panose="020B0609020204030204" pitchFamily="49" charset="0"/>
              </a:rPr>
              <a:t>const</a:t>
            </a:r>
            <a:r>
              <a:rPr lang="en-CA" dirty="0" smtClean="0"/>
              <a:t> will still be a perfectly functioning program if </a:t>
            </a:r>
            <a:r>
              <a:rPr lang="en-CA" b="1" dirty="0" smtClean="0"/>
              <a:t>all</a:t>
            </a:r>
            <a:r>
              <a:rPr lang="en-CA" dirty="0" smtClean="0"/>
              <a:t> instances of </a:t>
            </a:r>
            <a:r>
              <a:rPr lang="en-CA" dirty="0" smtClean="0">
                <a:latin typeface="Consolas" panose="020B0609020204030204" pitchFamily="49" charset="0"/>
                <a:cs typeface="Consolas" panose="020B0609020204030204" pitchFamily="49" charset="0"/>
              </a:rPr>
              <a:t>const</a:t>
            </a:r>
            <a:r>
              <a:rPr lang="en-CA" dirty="0" smtClean="0"/>
              <a:t> are removed</a:t>
            </a:r>
          </a:p>
          <a:p>
            <a:r>
              <a:rPr lang="en-CA" dirty="0" smtClean="0"/>
              <a:t>A perfectly function program that uses </a:t>
            </a:r>
            <a:r>
              <a:rPr lang="en-CA" dirty="0" smtClean="0">
                <a:latin typeface="Consolas" panose="020B0609020204030204" pitchFamily="49" charset="0"/>
                <a:cs typeface="Consolas" panose="020B0609020204030204" pitchFamily="49" charset="0"/>
              </a:rPr>
              <a:t>const</a:t>
            </a:r>
            <a:r>
              <a:rPr lang="en-CA" dirty="0" smtClean="0"/>
              <a:t> correctly, however, is less likely to have errors introduced by subsequent programmers</a:t>
            </a:r>
          </a:p>
          <a:p>
            <a:r>
              <a:rPr lang="en-CA" dirty="0" smtClean="0"/>
              <a:t>A program design that uses </a:t>
            </a:r>
            <a:r>
              <a:rPr lang="en-CA" dirty="0">
                <a:latin typeface="Consolas" panose="020B0609020204030204" pitchFamily="49" charset="0"/>
                <a:cs typeface="Consolas" panose="020B0609020204030204" pitchFamily="49" charset="0"/>
              </a:rPr>
              <a:t>const</a:t>
            </a:r>
            <a:r>
              <a:rPr lang="en-CA" dirty="0"/>
              <a:t> </a:t>
            </a:r>
            <a:r>
              <a:rPr lang="en-CA" dirty="0" smtClean="0"/>
              <a:t>is less likely to have programmers </a:t>
            </a:r>
            <a:r>
              <a:rPr lang="en-CA" i="1" dirty="0" smtClean="0"/>
              <a:t>go down the wrong path</a:t>
            </a:r>
            <a:r>
              <a:rPr lang="en-CA" dirty="0" smtClean="0"/>
              <a:t> during development than one that does not use </a:t>
            </a:r>
            <a:r>
              <a:rPr lang="en-CA" dirty="0">
                <a:latin typeface="Consolas" panose="020B0609020204030204" pitchFamily="49" charset="0"/>
                <a:cs typeface="Consolas" panose="020B0609020204030204" pitchFamily="49" charset="0"/>
              </a:rPr>
              <a:t>const</a:t>
            </a:r>
            <a:r>
              <a:rPr lang="en-CA" dirty="0"/>
              <a:t> </a:t>
            </a:r>
            <a:endParaRPr lang="en-CA" dirty="0" smtClean="0"/>
          </a:p>
          <a:p>
            <a:endParaRPr lang="en-CA" dirty="0"/>
          </a:p>
          <a:p>
            <a:r>
              <a:rPr lang="en-CA" dirty="0" smtClean="0"/>
              <a:t>All </a:t>
            </a:r>
            <a:r>
              <a:rPr lang="en-CA" dirty="0">
                <a:latin typeface="Consolas" panose="020B0609020204030204" pitchFamily="49" charset="0"/>
                <a:cs typeface="Consolas" panose="020B0609020204030204" pitchFamily="49" charset="0"/>
              </a:rPr>
              <a:t>const</a:t>
            </a:r>
            <a:r>
              <a:rPr lang="en-CA" dirty="0"/>
              <a:t> </a:t>
            </a:r>
            <a:r>
              <a:rPr lang="en-CA" dirty="0" smtClean="0"/>
              <a:t>says to the programmer or compiler:</a:t>
            </a:r>
          </a:p>
          <a:p>
            <a:pPr lvl="1"/>
            <a:r>
              <a:rPr lang="en-CA" dirty="0" smtClean="0"/>
              <a:t>This variable, parameter or reference should not be changed</a:t>
            </a:r>
            <a:endParaRPr lang="en-CA" dirty="0"/>
          </a:p>
        </p:txBody>
      </p:sp>
    </p:spTree>
    <p:extLst>
      <p:ext uri="{BB962C8B-B14F-4D97-AF65-F5344CB8AC3E}">
        <p14:creationId xmlns:p14="http://schemas.microsoft.com/office/powerpoint/2010/main" val="1806412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Know that the const keyword is there for one reason only:</a:t>
            </a:r>
          </a:p>
          <a:p>
            <a:pPr lvl="2"/>
            <a:r>
              <a:rPr lang="en-CA" dirty="0" smtClean="0"/>
              <a:t>To prevent you from assigning to a variable or parameter that must not be changed</a:t>
            </a:r>
          </a:p>
          <a:p>
            <a:pPr lvl="1"/>
            <a:r>
              <a:rPr lang="en-CA" dirty="0" smtClean="0"/>
              <a:t>Understand that anything declared </a:t>
            </a:r>
            <a:r>
              <a:rPr lang="en-CA" dirty="0" smtClean="0">
                <a:latin typeface="Consolas" panose="020B0609020204030204" pitchFamily="49" charset="0"/>
                <a:cs typeface="Consolas" panose="020B0609020204030204" pitchFamily="49" charset="0"/>
              </a:rPr>
              <a:t>const</a:t>
            </a:r>
            <a:r>
              <a:rPr lang="en-CA" dirty="0" smtClean="0"/>
              <a:t> must be initialized</a:t>
            </a:r>
          </a:p>
          <a:p>
            <a:pPr lvl="1"/>
            <a:r>
              <a:rPr lang="en-CA" dirty="0" smtClean="0"/>
              <a:t>Know the relationships:</a:t>
            </a:r>
          </a:p>
          <a:p>
            <a:pPr marL="457200" lvl="1" indent="0">
              <a:buNone/>
            </a:pPr>
            <a:r>
              <a:rPr lang="en-CA" dirty="0"/>
              <a:t>	</a:t>
            </a:r>
            <a:r>
              <a:rPr lang="en-CA" dirty="0" smtClean="0"/>
              <a:t>	      local variable	↔  local constant</a:t>
            </a:r>
          </a:p>
          <a:p>
            <a:pPr marL="457200" lvl="1" indent="0">
              <a:buNone/>
            </a:pPr>
            <a:r>
              <a:rPr lang="en-CA" dirty="0"/>
              <a:t>	</a:t>
            </a:r>
            <a:r>
              <a:rPr lang="en-CA" dirty="0" smtClean="0"/>
              <a:t>	           parameter	↔  </a:t>
            </a:r>
            <a:r>
              <a:rPr lang="en-CA" dirty="0"/>
              <a:t>constant </a:t>
            </a:r>
            <a:r>
              <a:rPr lang="en-CA" dirty="0" smtClean="0"/>
              <a:t>parameter</a:t>
            </a:r>
          </a:p>
          <a:p>
            <a:pPr lvl="1"/>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CA" sz="1800" dirty="0"/>
              <a:t>[1]	</a:t>
            </a:r>
            <a:r>
              <a:rPr lang="en-CA" sz="1800" dirty="0">
                <a:hlinkClick r:id="rId2"/>
              </a:rPr>
              <a:t>https://en.wikipedia.org/wiki/Const_(computer_programming</a:t>
            </a:r>
            <a:r>
              <a:rPr lang="en-CA" sz="1800" dirty="0" smtClean="0">
                <a:hlinkClick r:id="rId2"/>
              </a:rPr>
              <a:t>)</a:t>
            </a:r>
            <a:endParaRPr lang="en-CA" sz="1800" dirty="0" smtClean="0"/>
          </a:p>
          <a:p>
            <a:pPr marL="0" indent="0">
              <a:buNone/>
            </a:pPr>
            <a:r>
              <a:rPr lang="en-CA" sz="1800" dirty="0" smtClean="0"/>
              <a:t>[2]</a:t>
            </a:r>
            <a:r>
              <a:rPr lang="en-CA" sz="1800" dirty="0"/>
              <a:t>	</a:t>
            </a:r>
            <a:r>
              <a:rPr lang="en-CA" sz="1800" dirty="0">
                <a:hlinkClick r:id="rId3"/>
              </a:rPr>
              <a:t>http://www.cplusplus.com/doc/tutorial/constants</a:t>
            </a:r>
            <a:r>
              <a:rPr lang="en-CA" sz="1800" dirty="0" smtClean="0">
                <a:hlinkClick r:id="rId3"/>
              </a:rPr>
              <a:t>/</a:t>
            </a:r>
            <a:endParaRPr lang="en-CA" sz="1800" dirty="0" smtClean="0"/>
          </a:p>
          <a:p>
            <a:pPr marL="0" indent="0">
              <a:buNone/>
            </a:pPr>
            <a:r>
              <a:rPr lang="en-CA" sz="1800" dirty="0"/>
              <a:t>[3]	</a:t>
            </a:r>
            <a:r>
              <a:rPr lang="en-CA" sz="1800" dirty="0">
                <a:hlinkClick r:id="rId4"/>
              </a:rPr>
              <a:t>http://www.dietmar-kuehl.de/mirror/c++-</a:t>
            </a:r>
            <a:r>
              <a:rPr lang="en-CA" sz="1800" dirty="0" smtClean="0">
                <a:hlinkClick r:id="rId4"/>
              </a:rPr>
              <a:t>faq/const-correctness.html</a:t>
            </a:r>
            <a:endParaRPr lang="en-CA" sz="1800" dirty="0" smtClean="0"/>
          </a:p>
          <a:p>
            <a:pPr marL="0" indent="0">
              <a:buNone/>
            </a:pPr>
            <a:endParaRPr lang="en-CA" sz="1800" dirty="0" smtClean="0"/>
          </a:p>
          <a:p>
            <a:pPr marL="0" indent="0">
              <a:buNone/>
            </a:pPr>
            <a:endParaRPr lang="en-CA" sz="1800" dirty="0"/>
          </a:p>
          <a:p>
            <a:pPr marL="0" indent="0">
              <a:buNone/>
            </a:pP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Understand the need to protect stored values</a:t>
            </a:r>
          </a:p>
          <a:p>
            <a:pPr lvl="1"/>
            <a:r>
              <a:rPr lang="en-CA" dirty="0" smtClean="0"/>
              <a:t>Examine constant local variables and constant references</a:t>
            </a:r>
          </a:p>
          <a:p>
            <a:pPr lvl="1"/>
            <a:r>
              <a:rPr lang="en-CA" dirty="0" smtClean="0"/>
              <a:t>Examine constant parameters and constant reference parameters</a:t>
            </a:r>
          </a:p>
          <a:p>
            <a:pPr lvl="1"/>
            <a:r>
              <a:rPr lang="en-CA" dirty="0" smtClean="0"/>
              <a:t>See various applications</a:t>
            </a:r>
          </a:p>
          <a:p>
            <a:pPr lvl="1"/>
            <a:r>
              <a:rPr lang="en-CA" dirty="0" smtClean="0"/>
              <a:t>Understand the software engineering principle behind this keyword</a:t>
            </a:r>
          </a:p>
          <a:p>
            <a:pPr lvl="1"/>
            <a:endParaRPr lang="en-CA" dirty="0" smtClean="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Programming practice</a:t>
            </a:r>
            <a:endParaRPr lang="en-CA" dirty="0"/>
          </a:p>
        </p:txBody>
      </p:sp>
      <p:sp>
        <p:nvSpPr>
          <p:cNvPr id="3" name="Content Placeholder 2"/>
          <p:cNvSpPr>
            <a:spLocks noGrp="1"/>
          </p:cNvSpPr>
          <p:nvPr>
            <p:ph idx="1"/>
          </p:nvPr>
        </p:nvSpPr>
        <p:spPr/>
        <p:txBody>
          <a:bodyPr/>
          <a:lstStyle/>
          <a:p>
            <a:r>
              <a:rPr lang="en-CA" dirty="0" smtClean="0"/>
              <a:t>Up to this point, we have looked most at principles of programming</a:t>
            </a:r>
          </a:p>
          <a:p>
            <a:r>
              <a:rPr lang="en-CA" sz="1800" dirty="0" smtClean="0"/>
              <a:t>We have seen </a:t>
            </a:r>
            <a:r>
              <a:rPr lang="en-CA" sz="1800" dirty="0"/>
              <a:t>the structured programming </a:t>
            </a:r>
            <a:r>
              <a:rPr lang="en-CA" sz="1800" dirty="0" smtClean="0"/>
              <a:t>theorem</a:t>
            </a:r>
          </a:p>
          <a:p>
            <a:pPr lvl="1"/>
            <a:r>
              <a:rPr lang="en-CA" sz="1600" dirty="0" smtClean="0"/>
              <a:t>This is responsible for our ability to write software projects on the scale we see today</a:t>
            </a:r>
          </a:p>
          <a:p>
            <a:pPr lvl="1"/>
            <a:r>
              <a:rPr lang="en-CA" dirty="0" smtClean="0"/>
              <a:t>By restricting flow control to conditional statements and looping statements, code maintainability is greatly increased</a:t>
            </a:r>
          </a:p>
          <a:p>
            <a:endParaRPr lang="en-CA" dirty="0"/>
          </a:p>
          <a:p>
            <a:r>
              <a:rPr lang="en-CA" dirty="0" smtClean="0"/>
              <a:t>We will now look at another software engineering tool that can be used to reduce both development and maintenance time and costs</a:t>
            </a:r>
          </a:p>
        </p:txBody>
      </p:sp>
    </p:spTree>
    <p:extLst>
      <p:ext uri="{BB962C8B-B14F-4D97-AF65-F5344CB8AC3E}">
        <p14:creationId xmlns:p14="http://schemas.microsoft.com/office/powerpoint/2010/main" val="1047280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Software problem</a:t>
            </a:r>
            <a:endParaRPr lang="en-CA" dirty="0"/>
          </a:p>
        </p:txBody>
      </p:sp>
      <p:sp>
        <p:nvSpPr>
          <p:cNvPr id="3" name="Content Placeholder 2"/>
          <p:cNvSpPr>
            <a:spLocks noGrp="1"/>
          </p:cNvSpPr>
          <p:nvPr>
            <p:ph idx="1"/>
          </p:nvPr>
        </p:nvSpPr>
        <p:spPr/>
        <p:txBody>
          <a:bodyPr/>
          <a:lstStyle/>
          <a:p>
            <a:r>
              <a:rPr lang="en-CA" dirty="0" smtClean="0"/>
              <a:t>Some variables or parameters contain values not meant to be changed:</a:t>
            </a:r>
          </a:p>
          <a:p>
            <a:pPr marL="0" indent="0">
              <a:buNone/>
            </a:pPr>
            <a:r>
              <a:rPr lang="en-CA" sz="1800" dirty="0" smtClean="0"/>
              <a:t>	</a:t>
            </a:r>
            <a:r>
              <a:rPr lang="en-CA" sz="1800" dirty="0" smtClean="0">
                <a:latin typeface="Consolas" panose="020B0609020204030204" pitchFamily="49" charset="0"/>
                <a:cs typeface="Consolas" panose="020B0609020204030204" pitchFamily="49" charset="0"/>
              </a:rPr>
              <a:t>int main() {</a:t>
            </a:r>
          </a:p>
          <a:p>
            <a:pPr marL="0" indent="0">
              <a:buNone/>
            </a:pP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    double </a:t>
            </a:r>
            <a:r>
              <a:rPr lang="en-CA" sz="1800" dirty="0" smtClean="0">
                <a:latin typeface="Consolas" panose="020B0609020204030204" pitchFamily="49" charset="0"/>
                <a:cs typeface="Consolas" panose="020B0609020204030204" pitchFamily="49" charset="0"/>
              </a:rPr>
              <a:t>pi{3.1415926535897932};</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 do something...</a:t>
            </a:r>
          </a:p>
          <a:p>
            <a:pPr marL="0" indent="0">
              <a:buNone/>
            </a:pPr>
            <a:endParaRPr lang="en-CA" sz="1800" dirty="0">
              <a:latin typeface="Consolas" panose="020B0609020204030204" pitchFamily="49" charset="0"/>
              <a:cs typeface="Consolas" panose="020B0609020204030204" pitchFamily="49" charset="0"/>
            </a:endParaRP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if ( pi &gt; x ) {</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 Do something...</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 else if ( pi = x ) {</a:t>
            </a:r>
          </a:p>
          <a:p>
            <a:pPr marL="0" indent="0">
              <a:buNone/>
            </a:pPr>
            <a:r>
              <a:rPr lang="en-CA" sz="1800" dirty="0" smtClean="0">
                <a:latin typeface="Consolas" panose="020B0609020204030204" pitchFamily="49" charset="0"/>
                <a:cs typeface="Consolas" panose="020B0609020204030204" pitchFamily="49" charset="0"/>
              </a:rPr>
              <a:t>	        // Do something else...</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a:t>
            </a:r>
          </a:p>
          <a:p>
            <a:pPr lvl="0"/>
            <a:endParaRPr lang="en-CA" dirty="0" smtClean="0">
              <a:solidFill>
                <a:prstClr val="black"/>
              </a:solidFill>
            </a:endParaRPr>
          </a:p>
          <a:p>
            <a:pPr lvl="0"/>
            <a:r>
              <a:rPr lang="en-CA" dirty="0" smtClean="0">
                <a:solidFill>
                  <a:prstClr val="black"/>
                </a:solidFill>
              </a:rPr>
              <a:t>What happened here?</a:t>
            </a:r>
            <a:endParaRPr lang="en-CA" sz="1800" dirty="0" smtClean="0"/>
          </a:p>
        </p:txBody>
      </p:sp>
    </p:spTree>
    <p:extLst>
      <p:ext uri="{BB962C8B-B14F-4D97-AF65-F5344CB8AC3E}">
        <p14:creationId xmlns:p14="http://schemas.microsoft.com/office/powerpoint/2010/main" val="3509375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Local constants</a:t>
            </a:r>
            <a:endParaRPr lang="en-CA" dirty="0"/>
          </a:p>
        </p:txBody>
      </p:sp>
      <p:sp>
        <p:nvSpPr>
          <p:cNvPr id="3" name="Content Placeholder 2"/>
          <p:cNvSpPr>
            <a:spLocks noGrp="1"/>
          </p:cNvSpPr>
          <p:nvPr>
            <p:ph idx="1"/>
          </p:nvPr>
        </p:nvSpPr>
        <p:spPr/>
        <p:txBody>
          <a:bodyPr/>
          <a:lstStyle/>
          <a:p>
            <a:r>
              <a:rPr lang="en-CA" dirty="0" smtClean="0"/>
              <a:t>To prevent anyone from assigning to a local variable after it has been initialized, that variable can be declared constant:</a:t>
            </a:r>
          </a:p>
          <a:p>
            <a:pPr marL="0" indent="0">
              <a:buNone/>
            </a:pPr>
            <a:r>
              <a:rPr lang="en-CA" sz="1800" dirty="0" smtClean="0"/>
              <a:t>	</a:t>
            </a:r>
            <a:r>
              <a:rPr lang="en-CA" sz="1800" i="1" dirty="0" smtClean="0">
                <a:latin typeface="Consolas" panose="020B0609020204030204" pitchFamily="49" charset="0"/>
                <a:cs typeface="Consolas" panose="020B0609020204030204" pitchFamily="49" charset="0"/>
              </a:rPr>
              <a:t>typename</a:t>
            </a:r>
            <a:r>
              <a:rPr lang="en-CA" sz="1800" dirty="0" smtClean="0">
                <a:latin typeface="Consolas" panose="020B0609020204030204" pitchFamily="49" charset="0"/>
                <a:cs typeface="Consolas" panose="020B0609020204030204" pitchFamily="49" charset="0"/>
              </a:rPr>
              <a:t> </a:t>
            </a:r>
            <a:r>
              <a:rPr lang="en-CA" sz="1800" b="1" dirty="0" smtClean="0">
                <a:latin typeface="Consolas" panose="020B0609020204030204" pitchFamily="49" charset="0"/>
                <a:cs typeface="Consolas" panose="020B0609020204030204" pitchFamily="49" charset="0"/>
              </a:rPr>
              <a:t>const</a:t>
            </a:r>
            <a:r>
              <a:rPr lang="en-CA" sz="1800" dirty="0" smtClean="0">
                <a:latin typeface="Consolas" panose="020B0609020204030204" pitchFamily="49" charset="0"/>
                <a:cs typeface="Consolas" panose="020B0609020204030204" pitchFamily="49" charset="0"/>
              </a:rPr>
              <a:t> </a:t>
            </a:r>
            <a:r>
              <a:rPr lang="en-CA" sz="1800" i="1" dirty="0" smtClean="0">
                <a:latin typeface="Consolas" panose="020B0609020204030204" pitchFamily="49" charset="0"/>
                <a:cs typeface="Consolas" panose="020B0609020204030204" pitchFamily="49" charset="0"/>
              </a:rPr>
              <a:t>IDENTIFIER</a:t>
            </a:r>
            <a:r>
              <a:rPr lang="en-CA" sz="1800" dirty="0" smtClean="0">
                <a:latin typeface="Consolas" panose="020B0609020204030204" pitchFamily="49" charset="0"/>
                <a:cs typeface="Consolas" panose="020B0609020204030204" pitchFamily="49" charset="0"/>
              </a:rPr>
              <a:t>{</a:t>
            </a:r>
            <a:r>
              <a:rPr lang="en-CA" sz="1800" i="1" dirty="0" smtClean="0">
                <a:latin typeface="Consolas" panose="020B0609020204030204" pitchFamily="49" charset="0"/>
                <a:cs typeface="Consolas" panose="020B0609020204030204" pitchFamily="49" charset="0"/>
              </a:rPr>
              <a:t>value</a:t>
            </a:r>
            <a:r>
              <a:rPr lang="en-CA" sz="1800" dirty="0" smtClean="0">
                <a:latin typeface="Consolas" panose="020B0609020204030204" pitchFamily="49" charset="0"/>
                <a:cs typeface="Consolas" panose="020B0609020204030204" pitchFamily="49" charset="0"/>
              </a:rPr>
              <a:t>};</a:t>
            </a:r>
          </a:p>
          <a:p>
            <a:pPr lvl="0"/>
            <a:endParaRPr lang="en-CA" dirty="0" smtClean="0">
              <a:solidFill>
                <a:prstClr val="black"/>
              </a:solidFill>
            </a:endParaRPr>
          </a:p>
          <a:p>
            <a:r>
              <a:rPr lang="en-CA" dirty="0">
                <a:solidFill>
                  <a:prstClr val="black"/>
                </a:solidFill>
              </a:rPr>
              <a:t>During the software design phase, all local variables should be inspected to determine which are truly variable, and which should be constant</a:t>
            </a:r>
          </a:p>
          <a:p>
            <a:pPr lvl="1"/>
            <a:r>
              <a:rPr lang="en-CA" dirty="0">
                <a:solidFill>
                  <a:prstClr val="black"/>
                </a:solidFill>
              </a:rPr>
              <a:t>Indicating that a local variable is constant can allow for optimizations by the compiler</a:t>
            </a:r>
          </a:p>
          <a:p>
            <a:pPr lvl="1"/>
            <a:r>
              <a:rPr lang="en-CA" dirty="0" smtClean="0">
                <a:solidFill>
                  <a:prstClr val="black"/>
                </a:solidFill>
              </a:rPr>
              <a:t>Constants are identified using </a:t>
            </a:r>
            <a:r>
              <a:rPr lang="en-CA" cap="small" dirty="0">
                <a:solidFill>
                  <a:prstClr val="black"/>
                </a:solidFill>
              </a:rPr>
              <a:t>all caps</a:t>
            </a:r>
            <a:r>
              <a:rPr lang="en-CA" dirty="0">
                <a:solidFill>
                  <a:prstClr val="black"/>
                </a:solidFill>
              </a:rPr>
              <a:t> </a:t>
            </a:r>
            <a:r>
              <a:rPr lang="en-CA" dirty="0" smtClean="0">
                <a:solidFill>
                  <a:prstClr val="black"/>
                </a:solidFill>
              </a:rPr>
              <a:t>s</a:t>
            </a:r>
          </a:p>
          <a:p>
            <a:pPr lvl="2"/>
            <a:r>
              <a:rPr lang="en-CA" dirty="0" smtClean="0">
                <a:solidFill>
                  <a:prstClr val="black"/>
                </a:solidFill>
              </a:rPr>
              <a:t>This ensures other developers immediately differentiate between constants and variables</a:t>
            </a:r>
          </a:p>
          <a:p>
            <a:endParaRPr lang="en-CA" dirty="0">
              <a:solidFill>
                <a:prstClr val="black"/>
              </a:solidFill>
            </a:endParaRPr>
          </a:p>
          <a:p>
            <a:r>
              <a:rPr lang="en-CA" dirty="0" smtClean="0">
                <a:solidFill>
                  <a:prstClr val="black"/>
                </a:solidFill>
              </a:rPr>
              <a:t>You can also use</a:t>
            </a:r>
          </a:p>
          <a:p>
            <a:pPr marL="0" indent="0">
              <a:buNone/>
            </a:pPr>
            <a:r>
              <a:rPr lang="en-CA" sz="1800" dirty="0"/>
              <a:t>	</a:t>
            </a:r>
            <a:r>
              <a:rPr lang="en-CA" sz="1800" b="1" dirty="0">
                <a:latin typeface="Consolas" panose="020B0609020204030204" pitchFamily="49" charset="0"/>
                <a:cs typeface="Consolas" panose="020B0609020204030204" pitchFamily="49" charset="0"/>
              </a:rPr>
              <a:t>const</a:t>
            </a:r>
            <a:r>
              <a:rPr lang="en-CA" sz="1800" dirty="0">
                <a:latin typeface="Consolas" panose="020B0609020204030204" pitchFamily="49" charset="0"/>
                <a:cs typeface="Consolas" panose="020B0609020204030204" pitchFamily="49" charset="0"/>
              </a:rPr>
              <a:t> </a:t>
            </a:r>
            <a:r>
              <a:rPr lang="en-CA" sz="1800" i="1" dirty="0" smtClean="0">
                <a:latin typeface="Consolas" panose="020B0609020204030204" pitchFamily="49" charset="0"/>
                <a:cs typeface="Consolas" panose="020B0609020204030204" pitchFamily="49" charset="0"/>
              </a:rPr>
              <a:t>typename</a:t>
            </a:r>
            <a:r>
              <a:rPr lang="en-CA" sz="1800" dirty="0" smtClean="0">
                <a:latin typeface="Consolas" panose="020B0609020204030204" pitchFamily="49" charset="0"/>
                <a:cs typeface="Consolas" panose="020B0609020204030204" pitchFamily="49" charset="0"/>
              </a:rPr>
              <a:t> </a:t>
            </a:r>
            <a:r>
              <a:rPr lang="en-CA" sz="1800" i="1" dirty="0" smtClean="0">
                <a:latin typeface="Consolas" panose="020B0609020204030204" pitchFamily="49" charset="0"/>
                <a:cs typeface="Consolas" panose="020B0609020204030204" pitchFamily="49" charset="0"/>
              </a:rPr>
              <a:t>IDENTIFIER</a:t>
            </a:r>
            <a:r>
              <a:rPr lang="en-CA" sz="1800" dirty="0" smtClean="0">
                <a:latin typeface="Consolas" panose="020B0609020204030204" pitchFamily="49" charset="0"/>
                <a:cs typeface="Consolas" panose="020B0609020204030204" pitchFamily="49" charset="0"/>
              </a:rPr>
              <a:t>{</a:t>
            </a:r>
            <a:r>
              <a:rPr lang="en-CA" sz="1800" i="1" dirty="0" smtClean="0">
                <a:latin typeface="Consolas" panose="020B0609020204030204" pitchFamily="49" charset="0"/>
                <a:cs typeface="Consolas" panose="020B0609020204030204" pitchFamily="49" charset="0"/>
              </a:rPr>
              <a:t>value</a:t>
            </a:r>
            <a:r>
              <a:rPr lang="en-CA" sz="1800" dirty="0" smtClean="0">
                <a:latin typeface="Consolas" panose="020B0609020204030204" pitchFamily="49" charset="0"/>
                <a:cs typeface="Consolas" panose="020B0609020204030204" pitchFamily="49" charset="0"/>
              </a:rPr>
              <a:t>};</a:t>
            </a:r>
            <a:endParaRPr lang="en-CA"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610314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Local constants</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It is a compile-time error if a local constant is initialized:</a:t>
            </a:r>
          </a:p>
          <a:p>
            <a:pPr marL="0" lvl="0" indent="0">
              <a:buNone/>
            </a:pPr>
            <a:r>
              <a:rPr lang="en-CA" sz="1500" dirty="0" smtClean="0">
                <a:latin typeface="Consolas" panose="020B0609020204030204" pitchFamily="49" charset="0"/>
                <a:cs typeface="Consolas" panose="020B0609020204030204" pitchFamily="49" charset="0"/>
              </a:rPr>
              <a:t>    example.cpp</a:t>
            </a:r>
            <a:r>
              <a:rPr lang="en-CA" sz="1500" dirty="0">
                <a:latin typeface="Consolas" panose="020B0609020204030204" pitchFamily="49" charset="0"/>
                <a:cs typeface="Consolas" panose="020B0609020204030204" pitchFamily="49" charset="0"/>
              </a:rPr>
              <a:t>: In function '</a:t>
            </a:r>
            <a:r>
              <a:rPr lang="en-CA" sz="1500" dirty="0" smtClean="0">
                <a:latin typeface="Consolas" panose="020B0609020204030204" pitchFamily="49" charset="0"/>
                <a:cs typeface="Consolas" panose="020B0609020204030204" pitchFamily="49" charset="0"/>
              </a:rPr>
              <a:t>int </a:t>
            </a:r>
            <a:r>
              <a:rPr lang="en-CA" sz="1500" dirty="0">
                <a:latin typeface="Consolas" panose="020B0609020204030204" pitchFamily="49" charset="0"/>
                <a:cs typeface="Consolas" panose="020B0609020204030204" pitchFamily="49" charset="0"/>
              </a:rPr>
              <a:t>main</a:t>
            </a:r>
            <a:r>
              <a:rPr lang="en-CA" sz="1500" dirty="0" smtClean="0">
                <a:latin typeface="Consolas" panose="020B0609020204030204" pitchFamily="49" charset="0"/>
                <a:cs typeface="Consolas" panose="020B0609020204030204" pitchFamily="49" charset="0"/>
              </a:rPr>
              <a:t>()</a:t>
            </a:r>
            <a:r>
              <a:rPr lang="en-CA" sz="1500" dirty="0">
                <a:latin typeface="Consolas" panose="020B0609020204030204" pitchFamily="49" charset="0"/>
                <a:cs typeface="Consolas" panose="020B0609020204030204" pitchFamily="49" charset="0"/>
              </a:rPr>
              <a:t>'</a:t>
            </a:r>
            <a:r>
              <a:rPr lang="en-CA" sz="1500" dirty="0" smtClean="0">
                <a:latin typeface="Consolas" panose="020B0609020204030204" pitchFamily="49" charset="0"/>
                <a:cs typeface="Consolas" panose="020B0609020204030204" pitchFamily="49" charset="0"/>
              </a:rPr>
              <a:t>:</a:t>
            </a:r>
            <a:endParaRPr lang="en-CA" sz="1500" dirty="0">
              <a:latin typeface="Consolas" panose="020B0609020204030204" pitchFamily="49" charset="0"/>
              <a:cs typeface="Consolas" panose="020B0609020204030204" pitchFamily="49" charset="0"/>
            </a:endParaRPr>
          </a:p>
          <a:p>
            <a:pPr marL="0" lvl="0" indent="0">
              <a:buNone/>
            </a:pPr>
            <a:r>
              <a:rPr lang="en-CA" sz="1500" dirty="0" smtClean="0">
                <a:latin typeface="Consolas" panose="020B0609020204030204" pitchFamily="49" charset="0"/>
                <a:cs typeface="Consolas" panose="020B0609020204030204" pitchFamily="49" charset="0"/>
              </a:rPr>
              <a:t>    example.cpp:6:12</a:t>
            </a:r>
            <a:r>
              <a:rPr lang="en-CA" sz="1500" dirty="0">
                <a:latin typeface="Consolas" panose="020B0609020204030204" pitchFamily="49" charset="0"/>
                <a:cs typeface="Consolas" panose="020B0609020204030204" pitchFamily="49" charset="0"/>
              </a:rPr>
              <a:t>: error: uninitialized </a:t>
            </a:r>
            <a:r>
              <a:rPr lang="en-CA" sz="1500" dirty="0" err="1">
                <a:latin typeface="Consolas" panose="020B0609020204030204" pitchFamily="49" charset="0"/>
                <a:cs typeface="Consolas" panose="020B0609020204030204" pitchFamily="49" charset="0"/>
              </a:rPr>
              <a:t>const</a:t>
            </a: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'SAMPLE_COUNT'</a:t>
            </a:r>
            <a:endParaRPr lang="en-CA" sz="1500" dirty="0">
              <a:latin typeface="Consolas" panose="020B0609020204030204" pitchFamily="49" charset="0"/>
              <a:cs typeface="Consolas" panose="020B0609020204030204" pitchFamily="49" charset="0"/>
            </a:endParaRPr>
          </a:p>
          <a:p>
            <a:pPr marL="0" lvl="0" indent="0">
              <a:buNone/>
            </a:pPr>
            <a:r>
              <a:rPr lang="en-CA" sz="1500" dirty="0" smtClean="0">
                <a:latin typeface="Consolas" panose="020B0609020204030204" pitchFamily="49" charset="0"/>
                <a:cs typeface="Consolas" panose="020B0609020204030204" pitchFamily="49" charset="0"/>
              </a:rPr>
              <a:t>        int </a:t>
            </a:r>
            <a:r>
              <a:rPr lang="en-CA" sz="1500" dirty="0" err="1">
                <a:latin typeface="Consolas" panose="020B0609020204030204" pitchFamily="49" charset="0"/>
                <a:cs typeface="Consolas" panose="020B0609020204030204" pitchFamily="49" charset="0"/>
              </a:rPr>
              <a:t>const</a:t>
            </a: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SAMPLE_COUNT;</a:t>
            </a:r>
            <a:endParaRPr lang="en-CA" sz="1500" dirty="0">
              <a:latin typeface="Consolas" panose="020B0609020204030204" pitchFamily="49" charset="0"/>
              <a:cs typeface="Consolas" panose="020B0609020204030204" pitchFamily="49" charset="0"/>
            </a:endParaRPr>
          </a:p>
          <a:p>
            <a:pPr marL="0" lvl="0"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a:t>
            </a:r>
            <a:endParaRPr lang="en-CA" sz="1500" dirty="0">
              <a:latin typeface="Consolas" panose="020B0609020204030204" pitchFamily="49" charset="0"/>
              <a:cs typeface="Consolas" panose="020B0609020204030204" pitchFamily="49" charset="0"/>
            </a:endParaRPr>
          </a:p>
          <a:p>
            <a:pPr lvl="0"/>
            <a:r>
              <a:rPr lang="en-CA" sz="1800" dirty="0">
                <a:solidFill>
                  <a:prstClr val="black"/>
                </a:solidFill>
              </a:rPr>
              <a:t>It is a compile-time error </a:t>
            </a:r>
            <a:r>
              <a:rPr lang="en-CA" sz="1800" dirty="0" smtClean="0">
                <a:solidFill>
                  <a:prstClr val="black"/>
                </a:solidFill>
              </a:rPr>
              <a:t>to ever assign to a local constant:</a:t>
            </a:r>
            <a:endParaRPr lang="en-CA" sz="1800" dirty="0">
              <a:solidFill>
                <a:prstClr val="black"/>
              </a:solidFill>
            </a:endParaRPr>
          </a:p>
          <a:p>
            <a:pPr marL="0" lvl="0" indent="0">
              <a:buNone/>
            </a:pPr>
            <a:r>
              <a:rPr lang="en-CA" sz="1500" dirty="0" smtClean="0">
                <a:latin typeface="Consolas" panose="020B0609020204030204" pitchFamily="49" charset="0"/>
                <a:cs typeface="Consolas" panose="020B0609020204030204" pitchFamily="49" charset="0"/>
              </a:rPr>
              <a:t>    example.cpp</a:t>
            </a:r>
            <a:r>
              <a:rPr lang="en-CA" sz="1500" dirty="0">
                <a:latin typeface="Consolas" panose="020B0609020204030204" pitchFamily="49" charset="0"/>
                <a:cs typeface="Consolas" panose="020B0609020204030204" pitchFamily="49" charset="0"/>
              </a:rPr>
              <a:t>: In function 'int main()':</a:t>
            </a:r>
          </a:p>
          <a:p>
            <a:pPr marL="0" lvl="0"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example.cpp:7:15</a:t>
            </a:r>
            <a:r>
              <a:rPr lang="en-CA" sz="1500" dirty="0">
                <a:latin typeface="Consolas" panose="020B0609020204030204" pitchFamily="49" charset="0"/>
                <a:cs typeface="Consolas" panose="020B0609020204030204" pitchFamily="49" charset="0"/>
              </a:rPr>
              <a:t>: error: assignment of read-only variable </a:t>
            </a:r>
            <a:r>
              <a:rPr lang="en-CA" sz="1500" dirty="0" smtClean="0">
                <a:latin typeface="Consolas" panose="020B0609020204030204" pitchFamily="49" charset="0"/>
                <a:cs typeface="Consolas" panose="020B0609020204030204" pitchFamily="49" charset="0"/>
              </a:rPr>
              <a:t>'SAMPLE_COUNT'</a:t>
            </a:r>
            <a:endParaRPr lang="en-CA" sz="1500" dirty="0">
              <a:latin typeface="Consolas" panose="020B0609020204030204" pitchFamily="49" charset="0"/>
              <a:cs typeface="Consolas" panose="020B0609020204030204" pitchFamily="49" charset="0"/>
            </a:endParaRPr>
          </a:p>
          <a:p>
            <a:pPr marL="0" lvl="0" indent="0">
              <a:buNone/>
            </a:pPr>
            <a:r>
              <a:rPr lang="en-CA" sz="1500" dirty="0" smtClean="0">
                <a:latin typeface="Consolas" panose="020B0609020204030204" pitchFamily="49" charset="0"/>
                <a:cs typeface="Consolas" panose="020B0609020204030204" pitchFamily="49" charset="0"/>
              </a:rPr>
              <a:t>    SAMPLE_COUNT = 64;</a:t>
            </a:r>
            <a:endParaRPr lang="en-CA" sz="1500" dirty="0">
              <a:latin typeface="Consolas" panose="020B0609020204030204" pitchFamily="49" charset="0"/>
              <a:cs typeface="Consolas" panose="020B0609020204030204" pitchFamily="49" charset="0"/>
            </a:endParaRPr>
          </a:p>
          <a:p>
            <a:pPr marL="0" lvl="0"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a:t>
            </a:r>
          </a:p>
          <a:p>
            <a:pPr lvl="0"/>
            <a:r>
              <a:rPr lang="en-CA" dirty="0" smtClean="0">
                <a:solidFill>
                  <a:prstClr val="black"/>
                </a:solidFill>
              </a:rPr>
              <a:t>A local constant is also referred to as a </a:t>
            </a:r>
            <a:r>
              <a:rPr lang="en-CA" i="1" dirty="0" smtClean="0">
                <a:solidFill>
                  <a:prstClr val="black"/>
                </a:solidFill>
              </a:rPr>
              <a:t>“read-only variable”</a:t>
            </a:r>
            <a:endParaRPr lang="en-CA" dirty="0">
              <a:solidFill>
                <a:prstClr val="black"/>
              </a:solidFill>
            </a:endParaRPr>
          </a:p>
          <a:p>
            <a:pPr marL="0" lvl="0" indent="0">
              <a:buNone/>
            </a:pPr>
            <a:endParaRPr lang="en-CA" sz="1500" dirty="0" smtClean="0">
              <a:latin typeface="Consolas" panose="020B0609020204030204" pitchFamily="49" charset="0"/>
              <a:cs typeface="Consolas" panose="020B0609020204030204" pitchFamily="49" charset="0"/>
            </a:endParaRPr>
          </a:p>
          <a:p>
            <a:pPr marL="0" lvl="0" indent="0">
              <a:buNone/>
            </a:pPr>
            <a:endParaRPr lang="en-CA" sz="2400" dirty="0"/>
          </a:p>
          <a:p>
            <a:pPr marL="0" lvl="0" indent="0">
              <a:buNone/>
            </a:pPr>
            <a:endParaRPr lang="en-CA" sz="1800" dirty="0" smtClean="0"/>
          </a:p>
        </p:txBody>
      </p:sp>
    </p:spTree>
    <p:extLst>
      <p:ext uri="{BB962C8B-B14F-4D97-AF65-F5344CB8AC3E}">
        <p14:creationId xmlns:p14="http://schemas.microsoft.com/office/powerpoint/2010/main" val="3786569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Mathematical constants</a:t>
            </a:r>
            <a:endParaRPr lang="en-CA" dirty="0"/>
          </a:p>
        </p:txBody>
      </p:sp>
      <p:sp>
        <p:nvSpPr>
          <p:cNvPr id="3" name="Content Placeholder 2"/>
          <p:cNvSpPr>
            <a:spLocks noGrp="1"/>
          </p:cNvSpPr>
          <p:nvPr>
            <p:ph idx="1"/>
          </p:nvPr>
        </p:nvSpPr>
        <p:spPr/>
        <p:txBody>
          <a:bodyPr/>
          <a:lstStyle/>
          <a:p>
            <a:r>
              <a:rPr lang="en-CA" dirty="0" smtClean="0"/>
              <a:t>Mathematical and physical constants are declared as such:</a:t>
            </a:r>
          </a:p>
          <a:p>
            <a:pPr marL="0" indent="0">
              <a:buNone/>
            </a:pPr>
            <a:r>
              <a:rPr lang="en-CA" sz="1800" dirty="0" smtClean="0"/>
              <a:t>	</a:t>
            </a:r>
            <a:r>
              <a:rPr lang="en-CA" sz="1800" dirty="0" smtClean="0">
                <a:latin typeface="Consolas" panose="020B0609020204030204" pitchFamily="49" charset="0"/>
                <a:cs typeface="Consolas" panose="020B0609020204030204" pitchFamily="49" charset="0"/>
              </a:rPr>
              <a:t>int main() {</a:t>
            </a:r>
          </a:p>
          <a:p>
            <a:pPr marL="0" indent="0">
              <a:buNone/>
            </a:pP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    double </a:t>
            </a:r>
            <a:r>
              <a:rPr lang="en-CA" sz="1800" dirty="0" smtClean="0">
                <a:latin typeface="Consolas" panose="020B0609020204030204" pitchFamily="49" charset="0"/>
                <a:cs typeface="Consolas" panose="020B0609020204030204" pitchFamily="49" charset="0"/>
              </a:rPr>
              <a:t>const PI{3.1415926535897932};</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double const TWO_PI{2.0*PI};</a:t>
            </a:r>
          </a:p>
          <a:p>
            <a:pPr marL="0" indent="0">
              <a:buNone/>
            </a:pPr>
            <a:r>
              <a:rPr lang="en-CA" sz="1800" dirty="0">
                <a:latin typeface="Consolas" panose="020B0609020204030204" pitchFamily="49" charset="0"/>
                <a:cs typeface="Consolas" panose="020B0609020204030204" pitchFamily="49" charset="0"/>
              </a:rPr>
              <a:t>	    double const PI_BY_2{PI/2.0</a:t>
            </a:r>
            <a:r>
              <a:rPr lang="en-CA" sz="1800" dirty="0" smtClean="0">
                <a:latin typeface="Consolas" panose="020B0609020204030204" pitchFamily="49" charset="0"/>
                <a:cs typeface="Consolas" panose="020B0609020204030204" pitchFamily="49" charset="0"/>
              </a:rPr>
              <a:t>};</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double </a:t>
            </a:r>
            <a:r>
              <a:rPr lang="en-CA" sz="1800" dirty="0">
                <a:latin typeface="Consolas" panose="020B0609020204030204" pitchFamily="49" charset="0"/>
                <a:cs typeface="Consolas" panose="020B0609020204030204" pitchFamily="49" charset="0"/>
              </a:rPr>
              <a:t>const </a:t>
            </a:r>
            <a:r>
              <a:rPr lang="en-CA" sz="1800" dirty="0" smtClean="0">
                <a:latin typeface="Consolas" panose="020B0609020204030204" pitchFamily="49" charset="0"/>
                <a:cs typeface="Consolas" panose="020B0609020204030204" pitchFamily="49" charset="0"/>
              </a:rPr>
              <a:t>HC{1.98644586e-25};      // Jm</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double </a:t>
            </a:r>
            <a:r>
              <a:rPr lang="en-CA" sz="1800" dirty="0">
                <a:latin typeface="Consolas" panose="020B0609020204030204" pitchFamily="49" charset="0"/>
                <a:cs typeface="Consolas" panose="020B0609020204030204" pitchFamily="49" charset="0"/>
              </a:rPr>
              <a:t>const </a:t>
            </a:r>
            <a:r>
              <a:rPr lang="en-CA" sz="1800" dirty="0" smtClean="0">
                <a:latin typeface="Consolas" panose="020B0609020204030204" pitchFamily="49" charset="0"/>
                <a:cs typeface="Consolas" panose="020B0609020204030204" pitchFamily="49" charset="0"/>
              </a:rPr>
              <a:t>AVOGADRO{6.02214076e23}; // 1/mol</a:t>
            </a:r>
            <a:r>
              <a:rPr lang="en-CA" sz="1800" dirty="0">
                <a:latin typeface="Consolas" panose="020B0609020204030204" pitchFamily="49" charset="0"/>
                <a:cs typeface="Consolas" panose="020B0609020204030204" pitchFamily="49" charset="0"/>
              </a:rPr>
              <a:t>	</a:t>
            </a:r>
          </a:p>
          <a:p>
            <a:pPr marL="0" indent="0">
              <a:buNone/>
            </a:pPr>
            <a:r>
              <a:rPr lang="en-CA" sz="1800" dirty="0" smtClean="0">
                <a:latin typeface="Consolas" panose="020B0609020204030204" pitchFamily="49" charset="0"/>
                <a:cs typeface="Consolas" panose="020B0609020204030204" pitchFamily="49" charset="0"/>
              </a:rPr>
              <a:t>	    // Do something...</a:t>
            </a:r>
          </a:p>
          <a:p>
            <a:pPr marL="0" indent="0">
              <a:buNone/>
            </a:pPr>
            <a:r>
              <a:rPr lang="en-CA" sz="1800" dirty="0">
                <a:latin typeface="Consolas" panose="020B0609020204030204" pitchFamily="49" charset="0"/>
                <a:cs typeface="Consolas" panose="020B0609020204030204" pitchFamily="49" charset="0"/>
              </a:rPr>
              <a:t>	}</a:t>
            </a:r>
            <a:endParaRPr lang="en-CA" sz="18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088400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Constant parameters</a:t>
            </a:r>
            <a:endParaRPr lang="en-CA" dirty="0"/>
          </a:p>
        </p:txBody>
      </p:sp>
      <p:sp>
        <p:nvSpPr>
          <p:cNvPr id="3" name="Content Placeholder 2"/>
          <p:cNvSpPr>
            <a:spLocks noGrp="1"/>
          </p:cNvSpPr>
          <p:nvPr>
            <p:ph idx="1"/>
          </p:nvPr>
        </p:nvSpPr>
        <p:spPr/>
        <p:txBody>
          <a:bodyPr/>
          <a:lstStyle/>
          <a:p>
            <a:r>
              <a:rPr lang="en-CA" dirty="0" smtClean="0"/>
              <a:t>It is also possible to declare a parameter constant</a:t>
            </a:r>
          </a:p>
          <a:p>
            <a:pPr marL="0" indent="0">
              <a:buNone/>
            </a:pPr>
            <a:r>
              <a:rPr lang="en-CA" sz="1400" dirty="0" smtClean="0"/>
              <a:t>	</a:t>
            </a:r>
            <a:r>
              <a:rPr lang="en-CA" sz="1400" dirty="0" smtClean="0">
                <a:latin typeface="Consolas" panose="020B0609020204030204" pitchFamily="49" charset="0"/>
                <a:cs typeface="Consolas" panose="020B0609020204030204" pitchFamily="49" charset="0"/>
              </a:rPr>
              <a:t>double average( unsigned int </a:t>
            </a:r>
            <a:r>
              <a:rPr lang="en-CA" sz="1400" b="1" dirty="0" err="1" smtClean="0">
                <a:solidFill>
                  <a:srgbClr val="FF0000"/>
                </a:solidFill>
                <a:latin typeface="Consolas" panose="020B0609020204030204" pitchFamily="49" charset="0"/>
                <a:cs typeface="Consolas" panose="020B0609020204030204" pitchFamily="49" charset="0"/>
              </a:rPr>
              <a:t>const</a:t>
            </a:r>
            <a:r>
              <a:rPr lang="en-CA" sz="1400" dirty="0" smtClean="0">
                <a:solidFill>
                  <a:srgbClr val="FF0000"/>
                </a:solidFill>
                <a:latin typeface="Consolas" panose="020B0609020204030204" pitchFamily="49" charset="0"/>
                <a:cs typeface="Consolas" panose="020B0609020204030204" pitchFamily="49" charset="0"/>
              </a:rPr>
              <a:t> </a:t>
            </a:r>
            <a:r>
              <a:rPr lang="en-CA" sz="1400" b="1" dirty="0" err="1" smtClean="0">
                <a:solidFill>
                  <a:srgbClr val="FF0000"/>
                </a:solidFill>
                <a:latin typeface="Consolas" panose="020B0609020204030204" pitchFamily="49" charset="0"/>
                <a:cs typeface="Consolas" panose="020B0609020204030204" pitchFamily="49" charset="0"/>
              </a:rPr>
              <a:t>num_values</a:t>
            </a:r>
            <a:r>
              <a:rPr lang="en-CA" sz="1400" b="1" dirty="0" smtClean="0">
                <a:solidFill>
                  <a:srgbClr val="FF0000"/>
                </a:solidFill>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p>
          <a:p>
            <a:pPr marL="0"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 cannot accidentally assign to '</a:t>
            </a:r>
            <a:r>
              <a:rPr lang="en-CA" sz="1400" dirty="0" err="1" smtClean="0">
                <a:latin typeface="Consolas" panose="020B0609020204030204" pitchFamily="49" charset="0"/>
                <a:cs typeface="Consolas" panose="020B0609020204030204" pitchFamily="49" charset="0"/>
              </a:rPr>
              <a:t>num_values</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0" indent="0">
              <a:buNone/>
            </a:pPr>
            <a:r>
              <a:rPr lang="en-CA" sz="1400" dirty="0" smtClean="0">
                <a:latin typeface="Consolas" panose="020B0609020204030204" pitchFamily="49" charset="0"/>
                <a:cs typeface="Consolas" panose="020B0609020204030204" pitchFamily="49" charset="0"/>
              </a:rPr>
              <a:t>	}</a:t>
            </a:r>
          </a:p>
          <a:p>
            <a:pPr marL="0" indent="0">
              <a:buNone/>
            </a:pPr>
            <a:endParaRPr lang="en-CA" sz="1400" dirty="0">
              <a:latin typeface="Consolas" panose="020B0609020204030204" pitchFamily="49" charset="0"/>
              <a:cs typeface="Consolas" panose="020B0609020204030204" pitchFamily="49" charset="0"/>
            </a:endParaRPr>
          </a:p>
          <a:p>
            <a:pPr lvl="0"/>
            <a:r>
              <a:rPr lang="en-CA" dirty="0" smtClean="0">
                <a:solidFill>
                  <a:prstClr val="black"/>
                </a:solidFill>
              </a:rPr>
              <a:t>This prevents any future editor of this code from accidentally changing the value</a:t>
            </a:r>
          </a:p>
          <a:p>
            <a:pPr lvl="1"/>
            <a:r>
              <a:rPr lang="en-US" dirty="0" smtClean="0">
                <a:solidFill>
                  <a:prstClr val="black"/>
                </a:solidFill>
              </a:rPr>
              <a:t>There may be no reason for the function to change this value</a:t>
            </a:r>
          </a:p>
          <a:p>
            <a:pPr lvl="1"/>
            <a:r>
              <a:rPr lang="en-US" dirty="0" smtClean="0">
                <a:solidFill>
                  <a:prstClr val="black"/>
                </a:solidFill>
              </a:rPr>
              <a:t>Most functions we have written would benefit from this:</a:t>
            </a:r>
          </a:p>
          <a:p>
            <a:pPr marL="857250" lvl="2" indent="0">
              <a:buNone/>
            </a:pPr>
            <a:r>
              <a:rPr lang="en-US" sz="1200" dirty="0" smtClean="0">
                <a:solidFill>
                  <a:prstClr val="black"/>
                </a:solidFill>
                <a:latin typeface="Consolas" panose="020B0609020204030204" pitchFamily="49" charset="0"/>
              </a:rPr>
              <a:t>unsigned long factorial( unsigned long </a:t>
            </a:r>
            <a:r>
              <a:rPr lang="en-US" sz="1200" b="1" dirty="0" err="1" smtClean="0">
                <a:solidFill>
                  <a:srgbClr val="FF0000"/>
                </a:solidFill>
                <a:latin typeface="Consolas" panose="020B0609020204030204" pitchFamily="49" charset="0"/>
              </a:rPr>
              <a:t>const</a:t>
            </a:r>
            <a:r>
              <a:rPr lang="en-US" sz="1200" dirty="0" smtClean="0">
                <a:solidFill>
                  <a:prstClr val="black"/>
                </a:solidFill>
                <a:latin typeface="Consolas" panose="020B0609020204030204" pitchFamily="49" charset="0"/>
              </a:rPr>
              <a:t> n ) {</a:t>
            </a:r>
          </a:p>
          <a:p>
            <a:pPr marL="857250" lvl="2" indent="0">
              <a:buNone/>
            </a:pPr>
            <a:r>
              <a:rPr lang="en-US" sz="1200" dirty="0">
                <a:solidFill>
                  <a:prstClr val="black"/>
                </a:solidFill>
                <a:latin typeface="Consolas" panose="020B0609020204030204" pitchFamily="49" charset="0"/>
              </a:rPr>
              <a:t> </a:t>
            </a:r>
            <a:r>
              <a:rPr lang="en-US" sz="1200" dirty="0" smtClean="0">
                <a:solidFill>
                  <a:prstClr val="black"/>
                </a:solidFill>
                <a:latin typeface="Consolas" panose="020B0609020204030204" pitchFamily="49" charset="0"/>
              </a:rPr>
              <a:t>   assert( n &lt;= 20 );  // 21! </a:t>
            </a:r>
            <a:r>
              <a:rPr lang="en-US" sz="1200" dirty="0">
                <a:solidFill>
                  <a:prstClr val="black"/>
                </a:solidFill>
                <a:latin typeface="Consolas" panose="020B0609020204030204" pitchFamily="49" charset="0"/>
              </a:rPr>
              <a:t>= </a:t>
            </a:r>
            <a:r>
              <a:rPr lang="en-US" sz="1200" dirty="0" smtClean="0">
                <a:solidFill>
                  <a:prstClr val="black"/>
                </a:solidFill>
                <a:latin typeface="Consolas" panose="020B0609020204030204" pitchFamily="49" charset="0"/>
              </a:rPr>
              <a:t>51090942171709440000 &gt; pow( 2, 64 )</a:t>
            </a:r>
          </a:p>
          <a:p>
            <a:pPr marL="857250" lvl="2" indent="0">
              <a:buNone/>
            </a:pPr>
            <a:endParaRPr lang="en-US" sz="1200" dirty="0" smtClean="0">
              <a:solidFill>
                <a:prstClr val="black"/>
              </a:solidFill>
              <a:latin typeface="Consolas" panose="020B0609020204030204" pitchFamily="49" charset="0"/>
            </a:endParaRPr>
          </a:p>
          <a:p>
            <a:pPr marL="857250" lvl="2" indent="0">
              <a:buNone/>
            </a:pPr>
            <a:r>
              <a:rPr lang="en-US" sz="1200" dirty="0">
                <a:solidFill>
                  <a:prstClr val="black"/>
                </a:solidFill>
                <a:latin typeface="Consolas" panose="020B0609020204030204" pitchFamily="49" charset="0"/>
              </a:rPr>
              <a:t> </a:t>
            </a:r>
            <a:r>
              <a:rPr lang="en-US" sz="1200" dirty="0" smtClean="0">
                <a:solidFill>
                  <a:prstClr val="black"/>
                </a:solidFill>
                <a:latin typeface="Consolas" panose="020B0609020204030204" pitchFamily="49" charset="0"/>
              </a:rPr>
              <a:t>   unsigned long result{1};</a:t>
            </a:r>
          </a:p>
          <a:p>
            <a:pPr marL="857250" lvl="2" indent="0">
              <a:buNone/>
            </a:pPr>
            <a:endParaRPr lang="en-US" sz="1200" dirty="0" smtClean="0">
              <a:solidFill>
                <a:prstClr val="black"/>
              </a:solidFill>
              <a:latin typeface="Consolas" panose="020B0609020204030204" pitchFamily="49" charset="0"/>
            </a:endParaRPr>
          </a:p>
          <a:p>
            <a:pPr marL="857250" lvl="2" indent="0">
              <a:buNone/>
            </a:pPr>
            <a:r>
              <a:rPr lang="en-US" sz="1200" dirty="0">
                <a:solidFill>
                  <a:prstClr val="black"/>
                </a:solidFill>
                <a:latin typeface="Consolas" panose="020B0609020204030204" pitchFamily="49" charset="0"/>
              </a:rPr>
              <a:t> </a:t>
            </a:r>
            <a:r>
              <a:rPr lang="en-US" sz="1200" dirty="0" smtClean="0">
                <a:solidFill>
                  <a:prstClr val="black"/>
                </a:solidFill>
                <a:latin typeface="Consolas" panose="020B0609020204030204" pitchFamily="49" charset="0"/>
              </a:rPr>
              <a:t>   for ( unsigned long k{2}; k &lt;= n; ++k ) {</a:t>
            </a:r>
          </a:p>
          <a:p>
            <a:pPr marL="857250" lvl="2" indent="0">
              <a:buNone/>
            </a:pPr>
            <a:r>
              <a:rPr lang="en-US" sz="1200" dirty="0">
                <a:solidFill>
                  <a:prstClr val="black"/>
                </a:solidFill>
                <a:latin typeface="Consolas" panose="020B0609020204030204" pitchFamily="49" charset="0"/>
              </a:rPr>
              <a:t> </a:t>
            </a:r>
            <a:r>
              <a:rPr lang="en-US" sz="1200" dirty="0" smtClean="0">
                <a:solidFill>
                  <a:prstClr val="black"/>
                </a:solidFill>
                <a:latin typeface="Consolas" panose="020B0609020204030204" pitchFamily="49" charset="0"/>
              </a:rPr>
              <a:t>       result *= k;</a:t>
            </a:r>
          </a:p>
          <a:p>
            <a:pPr marL="857250" lvl="2" indent="0">
              <a:buNone/>
            </a:pPr>
            <a:r>
              <a:rPr lang="en-US" sz="1200" dirty="0">
                <a:solidFill>
                  <a:prstClr val="black"/>
                </a:solidFill>
                <a:latin typeface="Consolas" panose="020B0609020204030204" pitchFamily="49" charset="0"/>
              </a:rPr>
              <a:t> </a:t>
            </a:r>
            <a:r>
              <a:rPr lang="en-US" sz="1200" dirty="0" smtClean="0">
                <a:solidFill>
                  <a:prstClr val="black"/>
                </a:solidFill>
                <a:latin typeface="Consolas" panose="020B0609020204030204" pitchFamily="49" charset="0"/>
              </a:rPr>
              <a:t>   }</a:t>
            </a:r>
          </a:p>
          <a:p>
            <a:pPr marL="857250" lvl="2" indent="0">
              <a:buNone/>
            </a:pPr>
            <a:endParaRPr lang="en-US" sz="1200" dirty="0">
              <a:solidFill>
                <a:prstClr val="black"/>
              </a:solidFill>
              <a:latin typeface="Consolas" panose="020B0609020204030204" pitchFamily="49" charset="0"/>
            </a:endParaRPr>
          </a:p>
          <a:p>
            <a:pPr marL="857250" lvl="2" indent="0">
              <a:buNone/>
            </a:pPr>
            <a:r>
              <a:rPr lang="en-US" sz="1200" dirty="0" smtClean="0">
                <a:solidFill>
                  <a:prstClr val="black"/>
                </a:solidFill>
                <a:latin typeface="Consolas" panose="020B0609020204030204" pitchFamily="49" charset="0"/>
              </a:rPr>
              <a:t>    return result;</a:t>
            </a:r>
          </a:p>
          <a:p>
            <a:pPr marL="857250" lvl="2" indent="0">
              <a:buNone/>
            </a:pPr>
            <a:r>
              <a:rPr lang="en-US" sz="1200" dirty="0">
                <a:solidFill>
                  <a:prstClr val="black"/>
                </a:solidFill>
                <a:latin typeface="Consolas" panose="020B0609020204030204" pitchFamily="49" charset="0"/>
              </a:rPr>
              <a:t>}</a:t>
            </a:r>
            <a:endParaRPr lang="en-CA" sz="1200" dirty="0" smtClean="0">
              <a:solidFill>
                <a:prstClr val="black"/>
              </a:solidFill>
              <a:latin typeface="Consolas" panose="020B0609020204030204" pitchFamily="49" charset="0"/>
            </a:endParaRPr>
          </a:p>
        </p:txBody>
      </p:sp>
    </p:spTree>
    <p:extLst>
      <p:ext uri="{BB962C8B-B14F-4D97-AF65-F5344CB8AC3E}">
        <p14:creationId xmlns:p14="http://schemas.microsoft.com/office/powerpoint/2010/main" val="4198313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not remove </a:t>
            </a:r>
            <a:r>
              <a:rPr lang="en-CA" dirty="0" smtClean="0">
                <a:latin typeface="Consolas" panose="020B0609020204030204" pitchFamily="49" charset="0"/>
                <a:cs typeface="Consolas" panose="020B0609020204030204" pitchFamily="49" charset="0"/>
              </a:rPr>
              <a:t>const</a:t>
            </a:r>
            <a:r>
              <a:rPr lang="en-CA" dirty="0" smtClean="0"/>
              <a:t>?</a:t>
            </a:r>
            <a:endParaRPr lang="en-CA" dirty="0"/>
          </a:p>
        </p:txBody>
      </p:sp>
      <p:sp>
        <p:nvSpPr>
          <p:cNvPr id="3" name="Content Placeholder 2"/>
          <p:cNvSpPr>
            <a:spLocks noGrp="1"/>
          </p:cNvSpPr>
          <p:nvPr>
            <p:ph idx="1"/>
          </p:nvPr>
        </p:nvSpPr>
        <p:spPr/>
        <p:txBody>
          <a:bodyPr/>
          <a:lstStyle/>
          <a:p>
            <a:r>
              <a:rPr lang="en-CA" dirty="0" smtClean="0"/>
              <a:t>If the </a:t>
            </a:r>
            <a:r>
              <a:rPr lang="en-CA" dirty="0" smtClean="0">
                <a:latin typeface="Consolas" panose="020B0609020204030204" pitchFamily="49" charset="0"/>
                <a:cs typeface="Consolas" panose="020B0609020204030204" pitchFamily="49" charset="0"/>
              </a:rPr>
              <a:t>const</a:t>
            </a:r>
            <a:r>
              <a:rPr lang="en-CA" dirty="0" smtClean="0"/>
              <a:t> keyword keeps you from doing something you think you want to do, it’s up to you to revisit the specification:</a:t>
            </a:r>
          </a:p>
          <a:p>
            <a:pPr lvl="1"/>
            <a:r>
              <a:rPr lang="en-CA" dirty="0" smtClean="0"/>
              <a:t>Why was it required that the parameter be declared </a:t>
            </a:r>
            <a:r>
              <a:rPr lang="en-CA" dirty="0" smtClean="0">
                <a:latin typeface="Consolas" panose="020B0609020204030204" pitchFamily="49" charset="0"/>
                <a:cs typeface="Consolas" panose="020B0609020204030204" pitchFamily="49" charset="0"/>
              </a:rPr>
              <a:t>const</a:t>
            </a:r>
            <a:r>
              <a:rPr lang="en-CA" dirty="0" smtClean="0"/>
              <a:t>?</a:t>
            </a:r>
          </a:p>
          <a:p>
            <a:pPr lvl="1"/>
            <a:r>
              <a:rPr lang="en-CA" dirty="0" smtClean="0"/>
              <a:t>Have the circumstances changed since the specification was written?</a:t>
            </a:r>
          </a:p>
          <a:p>
            <a:pPr lvl="1"/>
            <a:r>
              <a:rPr lang="en-CA" dirty="0" smtClean="0"/>
              <a:t>Who is responsible for the specification, and what is their opinion?</a:t>
            </a:r>
            <a:endParaRPr lang="en-CA" dirty="0"/>
          </a:p>
        </p:txBody>
      </p:sp>
    </p:spTree>
    <p:extLst>
      <p:ext uri="{BB962C8B-B14F-4D97-AF65-F5344CB8AC3E}">
        <p14:creationId xmlns:p14="http://schemas.microsoft.com/office/powerpoint/2010/main" val="3504665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73594</TotalTime>
  <Words>648</Words>
  <Application>Microsoft Office PowerPoint</Application>
  <PresentationFormat>On-screen Show (4:3)</PresentationFormat>
  <Paragraphs>116</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ＭＳ Ｐゴシック</vt:lpstr>
      <vt:lpstr>Arial</vt:lpstr>
      <vt:lpstr>Calibri</vt:lpstr>
      <vt:lpstr>Consolas</vt:lpstr>
      <vt:lpstr>Constantia</vt:lpstr>
      <vt:lpstr>Georgia</vt:lpstr>
      <vt:lpstr>Times New Roman</vt:lpstr>
      <vt:lpstr>Custom Design</vt:lpstr>
      <vt:lpstr>The const keyword: keeping data safe</vt:lpstr>
      <vt:lpstr>Outline</vt:lpstr>
      <vt:lpstr>Programming practice</vt:lpstr>
      <vt:lpstr>Software problem</vt:lpstr>
      <vt:lpstr>Local constants</vt:lpstr>
      <vt:lpstr>Local constants</vt:lpstr>
      <vt:lpstr>Mathematical constants</vt:lpstr>
      <vt:lpstr>Constant parameters</vt:lpstr>
      <vt:lpstr>Why not remove const?</vt:lpstr>
      <vt:lpstr>Synopsis</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1514</cp:revision>
  <dcterms:created xsi:type="dcterms:W3CDTF">2009-09-11T23:00:44Z</dcterms:created>
  <dcterms:modified xsi:type="dcterms:W3CDTF">2019-10-24T20:06:48Z</dcterms:modified>
</cp:coreProperties>
</file>